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301" r:id="rId2"/>
    <p:sldId id="260" r:id="rId3"/>
    <p:sldId id="269" r:id="rId4"/>
    <p:sldId id="266" r:id="rId5"/>
    <p:sldId id="267" r:id="rId6"/>
    <p:sldId id="268" r:id="rId7"/>
    <p:sldId id="257" r:id="rId8"/>
    <p:sldId id="256" r:id="rId9"/>
    <p:sldId id="281" r:id="rId10"/>
    <p:sldId id="272" r:id="rId11"/>
    <p:sldId id="278" r:id="rId12"/>
    <p:sldId id="282" r:id="rId13"/>
    <p:sldId id="283" r:id="rId14"/>
    <p:sldId id="274" r:id="rId15"/>
    <p:sldId id="279" r:id="rId16"/>
    <p:sldId id="284" r:id="rId17"/>
    <p:sldId id="273" r:id="rId18"/>
    <p:sldId id="286" r:id="rId19"/>
    <p:sldId id="287" r:id="rId20"/>
    <p:sldId id="288" r:id="rId21"/>
    <p:sldId id="289" r:id="rId22"/>
    <p:sldId id="303" r:id="rId23"/>
    <p:sldId id="292" r:id="rId24"/>
    <p:sldId id="293" r:id="rId25"/>
    <p:sldId id="295" r:id="rId26"/>
    <p:sldId id="296" r:id="rId27"/>
    <p:sldId id="258" r:id="rId28"/>
    <p:sldId id="298" r:id="rId29"/>
    <p:sldId id="263" r:id="rId30"/>
    <p:sldId id="299" r:id="rId31"/>
  </p:sldIdLst>
  <p:sldSz cx="12192000" cy="6858000"/>
  <p:notesSz cx="6858000" cy="9144000"/>
  <p:embeddedFontLst>
    <p:embeddedFont>
      <p:font typeface="Calibri Light" pitchFamily="34" charset="0"/>
      <p:regular r:id="rId33"/>
      <p: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1D3A37-FFE7-45BF-8619-EF10C0F9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7074D01-95F1-47BA-9829-D5BB93E45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B0ACC678-7D88-4C5A-9519-23E271B6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B13C-62C3-4505-9525-775A229F7799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C085D81-3690-41A9-A1CA-39EFFE06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E4C1651-9431-47C7-B67B-29A04091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1CCB-D2C2-4420-B0FC-D3371F5F507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9172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-sfera.hr/dodatni-digitalni-sadrzaji/f87cd48b-cbb1-4698-bd19-3da28f1f1f5b/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d9tbpsia19" TargetMode="External"/><Relationship Id="rId2" Type="http://schemas.openxmlformats.org/officeDocument/2006/relationships/hyperlink" Target="https://learningapps.org/watch?v=ps7tds385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e-sfera.hr/dodatni-digitalni-sadrzaji/f87cd48b-cbb1-4698-bd19-3da28f1f1f5b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f87cd48b-cbb1-4698-bd19-3da28f1f1f5b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learningapps.org/watch?v=pdunaxj7a19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www.e-sfera.hr/dodatni-digitalni-sadrzaji/f87cd48b-cbb1-4698-bd19-3da28f1f1f5b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hyperlink" Target="https://learningapps.org/watch?v=p5t0py60k20" TargetMode="External"/><Relationship Id="rId4" Type="http://schemas.openxmlformats.org/officeDocument/2006/relationships/hyperlink" Target="https://learningapps.org/watch?v=pd9tbpsia19" TargetMode="External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e-sfera.hr/dodatni-digitalni-sadrzaji/f87cd48b-cbb1-4698-bd19-3da28f1f1f5b/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27" y="110996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 err="1">
                <a:latin typeface="+mj-lt"/>
                <a:ea typeface="+mj-ea"/>
                <a:cs typeface="+mj-cs"/>
              </a:rPr>
              <a:t>Zašto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svi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organizmi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nemaju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krvotok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9E9B483-1BC2-4943-8920-A221F02680B0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 descr="Slika na kojoj se prikazuje insekt, tamno, raznobojno&#10;&#10;Opis je automatski generiran">
            <a:extLst>
              <a:ext uri="{FF2B5EF4-FFF2-40B4-BE49-F238E27FC236}">
                <a16:creationId xmlns:a16="http://schemas.microsoft.com/office/drawing/2014/main" xmlns="" id="{1AC96563-97BE-4E21-A6AD-DCF3F5C6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11" y="1482378"/>
            <a:ext cx="8528047" cy="50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57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85C8654-C1E1-4F00-93BA-A450F61D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503"/>
            <a:ext cx="10515600" cy="51432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Porast broja stanica – raste volumen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Površina tijela </a:t>
            </a:r>
            <a:r>
              <a:rPr lang="hr-HR" sz="3200" u="sng" dirty="0">
                <a:solidFill>
                  <a:srgbClr val="FF0000"/>
                </a:solidFill>
              </a:rPr>
              <a:t>ne</a:t>
            </a:r>
            <a:r>
              <a:rPr lang="hr-HR" sz="3200" dirty="0"/>
              <a:t> povećava se proporcionalno s volumenom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Površina tijela više </a:t>
            </a:r>
            <a:r>
              <a:rPr lang="hr-HR" sz="3200" u="sng" dirty="0">
                <a:solidFill>
                  <a:srgbClr val="FF0000"/>
                </a:solidFill>
              </a:rPr>
              <a:t>nije dovoljna </a:t>
            </a:r>
            <a:r>
              <a:rPr lang="hr-HR" sz="3200" dirty="0"/>
              <a:t>za izmjenu tvari 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FF0000"/>
                </a:solidFill>
              </a:rPr>
              <a:t>Razvoj krvotoka </a:t>
            </a:r>
            <a:r>
              <a:rPr lang="hr-HR" sz="3200" dirty="0"/>
              <a:t>– prijenos hranjivih tvari i kisika po tijelu</a:t>
            </a:r>
          </a:p>
        </p:txBody>
      </p:sp>
    </p:spTree>
    <p:extLst>
      <p:ext uri="{BB962C8B-B14F-4D97-AF65-F5344CB8AC3E}">
        <p14:creationId xmlns:p14="http://schemas.microsoft.com/office/powerpoint/2010/main" xmlns="" val="320128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A76C51D-AAA4-4D5A-8A65-8BEEFB560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7" y="1280872"/>
            <a:ext cx="10515600" cy="824600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Otvoreni krvotok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5E0984D1-81A2-405D-964A-4493825E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2131" y="2475569"/>
            <a:ext cx="8627738" cy="3598298"/>
          </a:xfrm>
        </p:spPr>
      </p:pic>
    </p:spTree>
    <p:extLst>
      <p:ext uri="{BB962C8B-B14F-4D97-AF65-F5344CB8AC3E}">
        <p14:creationId xmlns:p14="http://schemas.microsoft.com/office/powerpoint/2010/main" xmlns="" val="13829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A4AB422-95AE-423E-84EE-E702948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93" y="1243014"/>
            <a:ext cx="8893349" cy="796802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Otvoreni krvotok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F8EFD79-4E77-4132-8307-3AEBC082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30" y="2138290"/>
            <a:ext cx="9767124" cy="42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56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životinja, insekt&#10;&#10;Opis je automatski generiran">
            <a:extLst>
              <a:ext uri="{FF2B5EF4-FFF2-40B4-BE49-F238E27FC236}">
                <a16:creationId xmlns:a16="http://schemas.microsoft.com/office/drawing/2014/main" xmlns="" id="{B77EA06A-323D-4DE7-844A-8254754C4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115" y="2892208"/>
            <a:ext cx="2165556" cy="3018244"/>
          </a:xfrm>
        </p:spPr>
      </p:pic>
      <p:pic>
        <p:nvPicPr>
          <p:cNvPr id="7" name="Slika 6" descr="Slika na kojoj se prikazuje člankonožac, rak, životinja, beskralješnjak&#10;&#10;Opis je automatski generiran">
            <a:extLst>
              <a:ext uri="{FF2B5EF4-FFF2-40B4-BE49-F238E27FC236}">
                <a16:creationId xmlns:a16="http://schemas.microsoft.com/office/drawing/2014/main" xmlns="" id="{982E41A2-A277-4439-8F8E-BD1ED4459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0242" y="2334917"/>
            <a:ext cx="4340860" cy="336741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618F0C9-BE1C-4068-A505-1D4E6777FBBB}"/>
              </a:ext>
            </a:extLst>
          </p:cNvPr>
          <p:cNvSpPr txBox="1"/>
          <p:nvPr/>
        </p:nvSpPr>
        <p:spPr>
          <a:xfrm>
            <a:off x="1215608" y="5780782"/>
            <a:ext cx="1118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kukci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2DC3CE14-B752-4371-A207-1EFA2CA78787}"/>
              </a:ext>
            </a:extLst>
          </p:cNvPr>
          <p:cNvSpPr txBox="1"/>
          <p:nvPr/>
        </p:nvSpPr>
        <p:spPr>
          <a:xfrm>
            <a:off x="8687381" y="5780782"/>
            <a:ext cx="1183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rakovi</a:t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5651245-7685-4A24-BCB0-9133D1EBB4F1}"/>
              </a:ext>
            </a:extLst>
          </p:cNvPr>
          <p:cNvSpPr txBox="1"/>
          <p:nvPr/>
        </p:nvSpPr>
        <p:spPr>
          <a:xfrm>
            <a:off x="4621046" y="5780782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pauci</a:t>
            </a:r>
          </a:p>
        </p:txBody>
      </p:sp>
      <p:pic>
        <p:nvPicPr>
          <p:cNvPr id="4" name="Slika 3" descr="Slika na kojoj se prikazuje člankonožac, pauk, beskralješnjak, životinja&#10;&#10;Opis je automatski generiran">
            <a:extLst>
              <a:ext uri="{FF2B5EF4-FFF2-40B4-BE49-F238E27FC236}">
                <a16:creationId xmlns:a16="http://schemas.microsoft.com/office/drawing/2014/main" xmlns="" id="{1524C607-0BEA-446D-81A1-BAF833899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102" y="2762538"/>
            <a:ext cx="3018244" cy="3018244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B0FBC9A5-CE24-4917-B865-B217A069682C}"/>
              </a:ext>
            </a:extLst>
          </p:cNvPr>
          <p:cNvSpPr txBox="1">
            <a:spLocks/>
          </p:cNvSpPr>
          <p:nvPr/>
        </p:nvSpPr>
        <p:spPr>
          <a:xfrm>
            <a:off x="2119268" y="947548"/>
            <a:ext cx="7953464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/>
              <a:t>Člankonošci</a:t>
            </a:r>
            <a:r>
              <a:rPr lang="hr-HR" dirty="0"/>
              <a:t>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106875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B9AE4881-9A52-4D62-8933-812DC4F087C8}"/>
              </a:ext>
            </a:extLst>
          </p:cNvPr>
          <p:cNvSpPr txBox="1">
            <a:spLocks/>
          </p:cNvSpPr>
          <p:nvPr/>
        </p:nvSpPr>
        <p:spPr>
          <a:xfrm>
            <a:off x="1050234" y="11394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/>
              <a:t>OTVORENI KRVOTOK 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E9F749DF-0CE2-4E45-927A-23CF4F22F4B5}"/>
              </a:ext>
            </a:extLst>
          </p:cNvPr>
          <p:cNvSpPr txBox="1">
            <a:spLocks/>
          </p:cNvSpPr>
          <p:nvPr/>
        </p:nvSpPr>
        <p:spPr>
          <a:xfrm>
            <a:off x="2034972" y="3629465"/>
            <a:ext cx="9331723" cy="361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hr-HR" sz="3200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xmlns="" id="{018D4F00-806E-4F8E-9770-71E5F6658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275" y="2525153"/>
            <a:ext cx="10567559" cy="361539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sz="5800" b="1" dirty="0">
                <a:latin typeface="+mj-lt"/>
              </a:rPr>
              <a:t>Mekušci</a:t>
            </a:r>
            <a:r>
              <a:rPr lang="hr-HR" sz="5800" dirty="0"/>
              <a:t> – puževi i školjkaši</a:t>
            </a:r>
          </a:p>
          <a:p>
            <a:pPr>
              <a:lnSpc>
                <a:spcPct val="150000"/>
              </a:lnSpc>
            </a:pPr>
            <a:r>
              <a:rPr lang="hr-HR" sz="5800" dirty="0"/>
              <a:t>Krvne žile </a:t>
            </a:r>
            <a:r>
              <a:rPr lang="hr-HR" sz="5800" dirty="0">
                <a:solidFill>
                  <a:srgbClr val="FF0000"/>
                </a:solidFill>
              </a:rPr>
              <a:t>nisu</a:t>
            </a:r>
            <a:r>
              <a:rPr lang="hr-HR" sz="5800" dirty="0"/>
              <a:t> zatvorene </a:t>
            </a:r>
          </a:p>
          <a:p>
            <a:pPr>
              <a:lnSpc>
                <a:spcPct val="150000"/>
              </a:lnSpc>
            </a:pPr>
            <a:r>
              <a:rPr lang="hr-HR" sz="5800" dirty="0">
                <a:solidFill>
                  <a:srgbClr val="FF0000"/>
                </a:solidFill>
              </a:rPr>
              <a:t>Krv </a:t>
            </a:r>
            <a:r>
              <a:rPr lang="hr-HR" sz="5800" dirty="0"/>
              <a:t>iz žila se </a:t>
            </a:r>
            <a:r>
              <a:rPr lang="hr-HR" sz="5800" dirty="0">
                <a:solidFill>
                  <a:srgbClr val="FF0000"/>
                </a:solidFill>
              </a:rPr>
              <a:t>razlijeva u tkiva </a:t>
            </a:r>
            <a:r>
              <a:rPr lang="hr-HR" sz="5800" dirty="0"/>
              <a:t>i tako dolazi do stanica</a:t>
            </a:r>
          </a:p>
          <a:p>
            <a:pPr marL="0" indent="0">
              <a:buNone/>
            </a:pPr>
            <a:endParaRPr lang="hr-HR" sz="5800" dirty="0"/>
          </a:p>
          <a:p>
            <a:pPr marL="0" indent="0">
              <a:buNone/>
            </a:pPr>
            <a:endParaRPr lang="hr-HR" sz="5900" dirty="0"/>
          </a:p>
          <a:p>
            <a:pPr marL="0" indent="0">
              <a:buNone/>
            </a:pPr>
            <a:r>
              <a:rPr lang="hr-HR" sz="5900" dirty="0">
                <a:hlinkClick r:id="rId2"/>
              </a:rPr>
              <a:t>Vizualno</a:t>
            </a:r>
            <a:r>
              <a:rPr lang="hr-HR" sz="5900" dirty="0"/>
              <a:t> </a:t>
            </a:r>
            <a:r>
              <a:rPr lang="hr-HR" sz="5900" dirty="0">
                <a:solidFill>
                  <a:srgbClr val="0070C0"/>
                </a:solidFill>
              </a:rPr>
              <a:t>+</a:t>
            </a:r>
            <a:endParaRPr lang="hr-HR" sz="5900" dirty="0"/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98C0D8C-DC1B-4085-8E1A-15AC0A81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97" y="4520195"/>
            <a:ext cx="606448" cy="67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61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1EAA8A-A201-4D82-A704-D977BF68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1214871"/>
            <a:ext cx="10007990" cy="824600"/>
          </a:xfrm>
        </p:spPr>
        <p:txBody>
          <a:bodyPr/>
          <a:lstStyle/>
          <a:p>
            <a:pPr algn="ctr"/>
            <a:r>
              <a:rPr lang="hr-HR" b="1" dirty="0"/>
              <a:t>Zatvoreni  krvotok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BDB899E5-47D0-444F-92E6-184FD93F2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952" y="2039471"/>
            <a:ext cx="9614096" cy="4570637"/>
          </a:xfrm>
        </p:spPr>
      </p:pic>
    </p:spTree>
    <p:extLst>
      <p:ext uri="{BB962C8B-B14F-4D97-AF65-F5344CB8AC3E}">
        <p14:creationId xmlns:p14="http://schemas.microsoft.com/office/powerpoint/2010/main" xmlns="" val="801555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E5B7244-4CD3-4D79-9F2C-BB3DCD49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54" y="1189788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Zatvoreni krvotok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A0D2C2E-3646-4730-B57D-9D86B75F1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971" y="5225010"/>
            <a:ext cx="2284197" cy="517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glavonošci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597A16C-C90D-462A-9B2C-A92F4DF3DC89}"/>
              </a:ext>
            </a:extLst>
          </p:cNvPr>
          <p:cNvSpPr txBox="1"/>
          <p:nvPr/>
        </p:nvSpPr>
        <p:spPr>
          <a:xfrm>
            <a:off x="4496441" y="5194851"/>
            <a:ext cx="17045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kolutićavci</a:t>
            </a:r>
          </a:p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AE6E979C-7F4C-48CF-8E7F-2E45C609EC83}"/>
              </a:ext>
            </a:extLst>
          </p:cNvPr>
          <p:cNvSpPr txBox="1"/>
          <p:nvPr/>
        </p:nvSpPr>
        <p:spPr>
          <a:xfrm>
            <a:off x="8494644" y="5182143"/>
            <a:ext cx="18841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kralježnjaci </a:t>
            </a: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FC3F8B0-1655-4211-A44F-3F56A5F1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754" y="2274285"/>
            <a:ext cx="1958358" cy="2937537"/>
          </a:xfrm>
          <a:prstGeom prst="rect">
            <a:avLst/>
          </a:prstGeom>
        </p:spPr>
      </p:pic>
      <p:pic>
        <p:nvPicPr>
          <p:cNvPr id="13" name="Slika 12" descr="Slika na kojoj se prikazuje žaba, životinja, sjedenje, zeleno&#10;&#10;Opis je automatski generiran">
            <a:extLst>
              <a:ext uri="{FF2B5EF4-FFF2-40B4-BE49-F238E27FC236}">
                <a16:creationId xmlns:a16="http://schemas.microsoft.com/office/drawing/2014/main" xmlns="" id="{CB26A7FD-0649-46DF-907F-4D1A67290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828" y="2014388"/>
            <a:ext cx="4762500" cy="2959100"/>
          </a:xfrm>
          <a:prstGeom prst="rect">
            <a:avLst/>
          </a:prstGeom>
        </p:spPr>
      </p:pic>
      <p:pic>
        <p:nvPicPr>
          <p:cNvPr id="9" name="Slika 8" descr="Slika na kojoj se prikazuje crv, životinja, beskralješnjak&#10;&#10;Opis je automatski generiran">
            <a:extLst>
              <a:ext uri="{FF2B5EF4-FFF2-40B4-BE49-F238E27FC236}">
                <a16:creationId xmlns:a16="http://schemas.microsoft.com/office/drawing/2014/main" xmlns="" id="{19FF0866-3AFF-4BFF-BC1A-09A1EB8D5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989" y="2715266"/>
            <a:ext cx="3764839" cy="22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151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F0DC265-6174-4487-8E70-89905C15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7" y="1642296"/>
            <a:ext cx="10515600" cy="824600"/>
          </a:xfrm>
        </p:spPr>
        <p:txBody>
          <a:bodyPr/>
          <a:lstStyle/>
          <a:p>
            <a:r>
              <a:rPr lang="hr-HR" b="1" dirty="0"/>
              <a:t>ZATVORENI KRVOTOK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6DC8BCC-723C-4380-8227-736742CCA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87" y="2813539"/>
            <a:ext cx="10515600" cy="35159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Zatvoreni sustav žila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Žile dolaze do svake stanice i donose hranu i kisik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Brži prijenos tvari – životinje aktivnije i pokretljivije</a:t>
            </a:r>
          </a:p>
        </p:txBody>
      </p:sp>
    </p:spTree>
    <p:extLst>
      <p:ext uri="{BB962C8B-B14F-4D97-AF65-F5344CB8AC3E}">
        <p14:creationId xmlns:p14="http://schemas.microsoft.com/office/powerpoint/2010/main" xmlns="" val="31750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FDB798E-3F1D-401D-8EA2-2B4211817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957" y="1349489"/>
            <a:ext cx="4488262" cy="556644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Građa srca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80AD2CA-9B2A-441C-B4D5-5A045B6A1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957" y="3429000"/>
            <a:ext cx="6260124" cy="301048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hr-HR" dirty="0"/>
              <a:t> </a:t>
            </a:r>
            <a:r>
              <a:rPr lang="hr-HR" sz="3200" dirty="0"/>
              <a:t>Dvodijelno srce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1 pretklijetka  1klijetka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  Venska krv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6900F5C-7058-4A7B-8A72-9AA5B295844B}"/>
              </a:ext>
            </a:extLst>
          </p:cNvPr>
          <p:cNvSpPr txBox="1"/>
          <p:nvPr/>
        </p:nvSpPr>
        <p:spPr>
          <a:xfrm>
            <a:off x="5809957" y="2229538"/>
            <a:ext cx="339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Ribe i punoglavci</a:t>
            </a:r>
            <a:r>
              <a:rPr lang="hr-HR" dirty="0"/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1BC6318-28BE-4342-A79D-3BC70073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328892"/>
            <a:ext cx="3710885" cy="52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11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FB355C9-384E-4160-B783-38C1EC3A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805" y="1329232"/>
            <a:ext cx="2738096" cy="1325563"/>
          </a:xfrm>
        </p:spPr>
        <p:txBody>
          <a:bodyPr/>
          <a:lstStyle/>
          <a:p>
            <a:r>
              <a:rPr lang="hr-HR" b="1" dirty="0"/>
              <a:t>Vodozemci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4289DEF-3886-4065-9253-28EDC826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805" y="2248220"/>
            <a:ext cx="581418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Trodijelno srce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2 pretklijetke  1klijetka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Miješanje venske i arterijske krvi 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67B8012-DD3E-4693-B526-51B204D32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419" y="1311730"/>
            <a:ext cx="3869155" cy="52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1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893" y="1423269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Što prikazuju slike?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F1312B1-4EE9-4051-B5F2-076275C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6604" y="2081595"/>
            <a:ext cx="6182751" cy="411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B357C756-0588-4B4C-984E-366094F3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67" y="1160556"/>
            <a:ext cx="2417551" cy="53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AA41C2D-E74C-4327-9747-D6FE4619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738" y="1359993"/>
            <a:ext cx="5922499" cy="1325563"/>
          </a:xfrm>
        </p:spPr>
        <p:txBody>
          <a:bodyPr/>
          <a:lstStyle/>
          <a:p>
            <a:r>
              <a:rPr lang="hr-HR" b="1" dirty="0"/>
              <a:t>Gmazovi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6ECF61A-EA60-48A4-B005-ED4109DA3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738" y="2363372"/>
            <a:ext cx="6128367" cy="42957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Trodijelno srce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Djelomično pregrađena klijetka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Venska i arterijska krv se manje miješa nego kod vodozemaca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BE86A88-093B-49CF-B7A0-11F860AF7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19" y="1343989"/>
            <a:ext cx="3807118" cy="51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9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F68C322-F7C5-43DD-8EF8-063122FF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74" y="1200432"/>
            <a:ext cx="6391370" cy="1325563"/>
          </a:xfrm>
        </p:spPr>
        <p:txBody>
          <a:bodyPr/>
          <a:lstStyle/>
          <a:p>
            <a:r>
              <a:rPr lang="hr-HR" b="1" dirty="0"/>
              <a:t>Ptice i sisavci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37311AE-B6DF-4CD7-85A6-8CF305FAE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774" y="2172744"/>
            <a:ext cx="680830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dirty="0"/>
              <a:t> Četverodijelno srce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2 pretklijetke i 2 klijetke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Venska i arterijska krv se </a:t>
            </a:r>
            <a:r>
              <a:rPr lang="hr-HR" sz="3200" dirty="0">
                <a:solidFill>
                  <a:srgbClr val="FF0000"/>
                </a:solidFill>
              </a:rPr>
              <a:t>ne miješaju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1DBE5DC-0BE9-4446-AAEF-D20FC635E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50" y="1266092"/>
            <a:ext cx="3986476" cy="54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6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>
              <a:hlinkClick r:id="rId2"/>
            </a:endParaRPr>
          </a:p>
          <a:p>
            <a:pPr marL="0" indent="0">
              <a:buNone/>
            </a:pPr>
            <a:r>
              <a:rPr lang="hr-HR" dirty="0" smtClean="0">
                <a:hlinkClick r:id="rId2"/>
              </a:rPr>
              <a:t>Provjeri </a:t>
            </a:r>
            <a:r>
              <a:rPr lang="hr-HR" dirty="0">
                <a:hlinkClick r:id="rId2"/>
              </a:rPr>
              <a:t>znanje </a:t>
            </a:r>
            <a:r>
              <a:rPr lang="hr-HR" dirty="0" smtClean="0">
                <a:hlinkClick r:id="rId3"/>
              </a:rPr>
              <a:t>–</a:t>
            </a:r>
            <a:r>
              <a:rPr lang="hr-HR" dirty="0" smtClean="0">
                <a:hlinkClick r:id="rId2"/>
              </a:rPr>
              <a:t> </a:t>
            </a:r>
            <a:r>
              <a:rPr lang="hr-HR" dirty="0">
                <a:hlinkClick r:id="rId2"/>
              </a:rPr>
              <a:t>Otvoren ili zatvoren krvotok?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 – Kakav mi je krvotok?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B286A70-272E-4953-BF3F-C47CC3BC4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520" y="2377760"/>
            <a:ext cx="1911741" cy="19117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059E6A2-E4E8-493D-B998-9BA9B6C59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673" y="4289501"/>
            <a:ext cx="1911741" cy="19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B98AC53-2CCC-4496-903B-72B6BD0E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83" y="1205853"/>
            <a:ext cx="10515600" cy="487319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/>
              <a:t>Biljke i prijenos tvari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6564BD5-737E-4E76-8203-303ADBE13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07" b="2542"/>
          <a:stretch/>
        </p:blipFill>
        <p:spPr>
          <a:xfrm>
            <a:off x="2039509" y="2081674"/>
            <a:ext cx="8112981" cy="45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37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72FC7AF-A759-4730-B84E-8339A4CE8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816" y="1477107"/>
            <a:ext cx="7124114" cy="47983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Korijenove dlačice – upijanje vode</a:t>
            </a:r>
          </a:p>
          <a:p>
            <a:pPr>
              <a:lnSpc>
                <a:spcPct val="150000"/>
              </a:lnSpc>
            </a:pPr>
            <a:r>
              <a:rPr lang="hr-HR" dirty="0"/>
              <a:t>Dlačice povećavaju površinu korijena</a:t>
            </a:r>
          </a:p>
          <a:p>
            <a:pPr>
              <a:lnSpc>
                <a:spcPct val="150000"/>
              </a:lnSpc>
            </a:pPr>
            <a:r>
              <a:rPr lang="hr-HR" dirty="0"/>
              <a:t>Voda procesom osmoze ulazi u stanice korijena</a:t>
            </a:r>
          </a:p>
          <a:p>
            <a:pPr>
              <a:lnSpc>
                <a:spcPct val="150000"/>
              </a:lnSpc>
            </a:pPr>
            <a:r>
              <a:rPr lang="hr-HR" dirty="0"/>
              <a:t>Voda odlazi u provodne žile, dolazi do lista</a:t>
            </a:r>
          </a:p>
          <a:p>
            <a:pPr>
              <a:lnSpc>
                <a:spcPct val="150000"/>
              </a:lnSpc>
            </a:pPr>
            <a:r>
              <a:rPr lang="hr-HR" dirty="0"/>
              <a:t>U listu se stvara hrana procesom fotosinteze</a:t>
            </a:r>
          </a:p>
          <a:p>
            <a:pPr>
              <a:lnSpc>
                <a:spcPct val="150000"/>
              </a:lnSpc>
            </a:pPr>
            <a:r>
              <a:rPr lang="hr-HR" dirty="0"/>
              <a:t>Hrana kroz žile odlazi u sve dijelove biljke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A3910FF-41E7-4028-9A27-C8CD40C9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99" y="1227186"/>
            <a:ext cx="33623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1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8DCE269-031B-4B5A-ABF9-EA0D3F6AF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679" y="1429392"/>
            <a:ext cx="7932407" cy="5189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Podizanje vode kroz žile omogućuje </a:t>
            </a:r>
            <a:r>
              <a:rPr lang="hr-HR" dirty="0" smtClean="0"/>
              <a:t>kapilarnost.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rgbClr val="FF0000"/>
                </a:solidFill>
              </a:rPr>
              <a:t>KAPILARNOST</a:t>
            </a:r>
            <a:r>
              <a:rPr lang="hr-HR" dirty="0"/>
              <a:t> je podizanje tekućine kroz uske cjevčice </a:t>
            </a:r>
            <a:r>
              <a:rPr lang="hr-HR" dirty="0" smtClean="0"/>
              <a:t>kapilare.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Podizanje vode ne bi bilo moguće bez </a:t>
            </a:r>
            <a:r>
              <a:rPr lang="hr-HR" dirty="0" smtClean="0"/>
              <a:t>transpiracije.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rgbClr val="FF0000"/>
                </a:solidFill>
              </a:rPr>
              <a:t>TRANSPIRACIJA</a:t>
            </a:r>
            <a:r>
              <a:rPr lang="hr-HR" dirty="0"/>
              <a:t> je ispuštanje vode kroz list u obliku vodene pare.</a:t>
            </a:r>
          </a:p>
          <a:p>
            <a:pPr>
              <a:lnSpc>
                <a:spcPct val="150000"/>
              </a:lnSpc>
            </a:pPr>
            <a:r>
              <a:rPr lang="hr-HR" dirty="0"/>
              <a:t>Vodena para izlazi kroz </a:t>
            </a:r>
            <a:r>
              <a:rPr lang="hr-HR" dirty="0" smtClean="0"/>
              <a:t>puči – </a:t>
            </a:r>
            <a:r>
              <a:rPr lang="hr-HR" dirty="0" smtClean="0"/>
              <a:t>otvori </a:t>
            </a:r>
            <a:r>
              <a:rPr lang="hr-HR" dirty="0"/>
              <a:t>na </a:t>
            </a:r>
            <a:r>
              <a:rPr lang="hr-HR" dirty="0" smtClean="0"/>
              <a:t>listu.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 descr="Slika na kojoj se prikazuje na otvorenom, zmaj, letenje, stablo&#10;&#10;Opis je automatski generiran">
            <a:extLst>
              <a:ext uri="{FF2B5EF4-FFF2-40B4-BE49-F238E27FC236}">
                <a16:creationId xmlns:a16="http://schemas.microsoft.com/office/drawing/2014/main" xmlns="" id="{44B39441-47D6-4778-9122-23056744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914" y="1189834"/>
            <a:ext cx="3629532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3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sjedenje, zeleno, koralj, ležanje&#10;&#10;Opis je automatski generiran">
            <a:extLst>
              <a:ext uri="{FF2B5EF4-FFF2-40B4-BE49-F238E27FC236}">
                <a16:creationId xmlns:a16="http://schemas.microsoft.com/office/drawing/2014/main" xmlns="" id="{DDC90576-58F3-4152-AA40-278F8C6D6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" t="31818" r="8599"/>
          <a:stretch/>
        </p:blipFill>
        <p:spPr>
          <a:xfrm>
            <a:off x="1074184" y="1208456"/>
            <a:ext cx="10043632" cy="5649544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2B75310A-29F9-4EBB-AC01-DB695369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96271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AFEEE92-0E6A-41DC-97A0-2302DAA3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706" y="1145998"/>
            <a:ext cx="4248596" cy="633539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Biljke i prijenos tvari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708BD93-499E-4182-A015-ED6247705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2089136"/>
            <a:ext cx="6618697" cy="41351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3200" dirty="0"/>
              <a:t>Pojave koje omogućuju uzlazni tok vode</a:t>
            </a:r>
          </a:p>
          <a:p>
            <a:pPr marL="0" indent="0">
              <a:buNone/>
            </a:pP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/>
              <a:t>Korijenov  tlak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Kapilarnost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Transpiracija  </a:t>
            </a:r>
          </a:p>
          <a:p>
            <a:pPr marL="0" indent="0">
              <a:buNone/>
            </a:pPr>
            <a:r>
              <a:rPr lang="hr-HR" sz="3200" dirty="0"/>
              <a:t> </a:t>
            </a:r>
          </a:p>
          <a:p>
            <a:pPr marL="0" indent="0">
              <a:buNone/>
            </a:pPr>
            <a:r>
              <a:rPr lang="hr-HR" sz="3200" dirty="0"/>
              <a:t>   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C75904C-BEF8-44CA-907E-13568AC6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5" y="2342355"/>
            <a:ext cx="2428848" cy="282059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8C0E728-7942-4775-B5B5-CE76F13D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133" y="5573545"/>
            <a:ext cx="582178" cy="65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BD4BDB59-06E0-41F6-9413-CB9A8D3C5075}"/>
              </a:ext>
            </a:extLst>
          </p:cNvPr>
          <p:cNvSpPr txBox="1"/>
          <p:nvPr/>
        </p:nvSpPr>
        <p:spPr>
          <a:xfrm>
            <a:off x="1710384" y="5701053"/>
            <a:ext cx="2284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800" dirty="0">
                <a:hlinkClick r:id="rId4"/>
              </a:rPr>
              <a:t>Vizualno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70C0"/>
                </a:solidFill>
              </a:rPr>
              <a:t>+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1961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E139A96-D64F-4F2D-A921-B7A249AE473B}"/>
              </a:ext>
            </a:extLst>
          </p:cNvPr>
          <p:cNvSpPr txBox="1"/>
          <p:nvPr/>
        </p:nvSpPr>
        <p:spPr>
          <a:xfrm>
            <a:off x="770043" y="1345292"/>
            <a:ext cx="1043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B6F7D31-BC81-4A6E-B36E-FCEB604D9C34}"/>
              </a:ext>
            </a:extLst>
          </p:cNvPr>
          <p:cNvSpPr txBox="1"/>
          <p:nvPr/>
        </p:nvSpPr>
        <p:spPr>
          <a:xfrm>
            <a:off x="770043" y="2062293"/>
            <a:ext cx="3461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00B050"/>
                </a:solidFill>
              </a:rPr>
              <a:t>Transport vode u biljci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45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3191BF3-50D6-46EE-97B8-31BF7E7FA335}"/>
              </a:ext>
            </a:extLst>
          </p:cNvPr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83091" y="1392896"/>
            <a:ext cx="523950" cy="44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74841742-A44B-4D0B-BE90-273C315CB4A3}"/>
              </a:ext>
            </a:extLst>
          </p:cNvPr>
          <p:cNvSpPr/>
          <p:nvPr/>
        </p:nvSpPr>
        <p:spPr>
          <a:xfrm>
            <a:off x="805021" y="3318381"/>
            <a:ext cx="2017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hlinkClick r:id="rId3"/>
              </a:rPr>
              <a:t>Zanimljivosti</a:t>
            </a:r>
            <a:endParaRPr lang="hr-HR" sz="28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B80054F-8BBB-4310-9C6F-E3D136EA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828" y="3318381"/>
            <a:ext cx="582178" cy="65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Slika na kojoj se prikazuje poligača, životinja, riba&#10;&#10;Opis je automatski generiran">
            <a:extLst>
              <a:ext uri="{FF2B5EF4-FFF2-40B4-BE49-F238E27FC236}">
                <a16:creationId xmlns:a16="http://schemas.microsoft.com/office/drawing/2014/main" xmlns="" id="{D4A82ECB-6F47-4162-A539-2958DCCFB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084" y="1631157"/>
            <a:ext cx="4630461" cy="3374448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8C7D198F-DEB0-4A85-8BBA-C9C1BE42D294}"/>
              </a:ext>
            </a:extLst>
          </p:cNvPr>
          <p:cNvSpPr txBox="1"/>
          <p:nvPr/>
        </p:nvSpPr>
        <p:spPr>
          <a:xfrm>
            <a:off x="770043" y="5197559"/>
            <a:ext cx="61839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</a:t>
            </a:r>
            <a:r>
              <a:rPr lang="hr-HR" sz="2800" i="1" dirty="0"/>
              <a:t> </a:t>
            </a:r>
            <a:r>
              <a:rPr lang="hr-HR" sz="2800" dirty="0"/>
              <a:t>Istraži</a:t>
            </a:r>
            <a:r>
              <a:rPr lang="hr-HR" sz="2800" i="1" dirty="0"/>
              <a:t> </a:t>
            </a:r>
          </a:p>
          <a:p>
            <a:r>
              <a:rPr lang="hr-HR" sz="2800" i="1" dirty="0">
                <a:hlinkClick r:id="rId3"/>
              </a:rPr>
              <a:t>Zbog čega svi organizmi nemaju krvotok  </a:t>
            </a:r>
            <a:endParaRPr lang="hr-HR" sz="2800" i="1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F12E9204-8F27-4FBD-B015-71609FEE4FC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528" y="5197559"/>
            <a:ext cx="495300" cy="470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5574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F85D926-780A-4DAC-9FF0-5386B773DA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560" y="2057400"/>
            <a:ext cx="9268765" cy="4702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554669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IZLAZNA KARTICA</a:t>
            </a:r>
          </a:p>
        </p:txBody>
      </p:sp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8099018-1A45-4B73-90A9-957C0817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497"/>
            <a:ext cx="10515600" cy="48264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U stanicu ulaze hrana, voda, kisik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Iz stanice izlaze štetne tvari i ugljikov dioksid</a:t>
            </a:r>
          </a:p>
          <a:p>
            <a:pPr>
              <a:lnSpc>
                <a:spcPct val="100000"/>
              </a:lnSpc>
            </a:pPr>
            <a:r>
              <a:rPr lang="hr-HR" sz="3200" dirty="0"/>
              <a:t>Izmjena procesima: </a:t>
            </a:r>
            <a:r>
              <a:rPr lang="hr-HR" sz="3200" dirty="0">
                <a:solidFill>
                  <a:schemeClr val="accent1"/>
                </a:solidFill>
              </a:rPr>
              <a:t>DIFUZIJE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3200" dirty="0"/>
              <a:t>                                                                    </a:t>
            </a:r>
            <a:r>
              <a:rPr lang="hr-HR" dirty="0">
                <a:solidFill>
                  <a:srgbClr val="FF0000"/>
                </a:solidFill>
              </a:rPr>
              <a:t>bez utroška energije</a:t>
            </a:r>
            <a:endParaRPr lang="hr-HR" sz="32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3200" dirty="0"/>
              <a:t>                                        </a:t>
            </a:r>
            <a:r>
              <a:rPr lang="hr-HR" sz="3200" dirty="0">
                <a:solidFill>
                  <a:srgbClr val="FFC000"/>
                </a:solidFill>
              </a:rPr>
              <a:t>OSMOZE</a:t>
            </a:r>
            <a:r>
              <a:rPr lang="hr-HR" sz="3200" dirty="0"/>
              <a:t>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200" dirty="0"/>
              <a:t>                                       </a:t>
            </a:r>
            <a:r>
              <a:rPr lang="hr-HR" sz="3200" dirty="0">
                <a:solidFill>
                  <a:srgbClr val="7030A0"/>
                </a:solidFill>
              </a:rPr>
              <a:t>AKTIVNIM PRIJENOSOM </a:t>
            </a:r>
            <a:r>
              <a:rPr lang="hr-HR" dirty="0"/>
              <a:t>– </a:t>
            </a:r>
            <a:r>
              <a:rPr lang="hr-HR" dirty="0">
                <a:solidFill>
                  <a:srgbClr val="00B050"/>
                </a:solidFill>
              </a:rPr>
              <a:t>troši se energija</a:t>
            </a:r>
            <a:endParaRPr lang="hr-HR" sz="3200" dirty="0">
              <a:solidFill>
                <a:srgbClr val="00B050"/>
              </a:solidFill>
            </a:endParaRPr>
          </a:p>
        </p:txBody>
      </p:sp>
      <p:sp>
        <p:nvSpPr>
          <p:cNvPr id="4" name="Desna vitičasta zagrada 3">
            <a:extLst>
              <a:ext uri="{FF2B5EF4-FFF2-40B4-BE49-F238E27FC236}">
                <a16:creationId xmlns:a16="http://schemas.microsoft.com/office/drawing/2014/main" xmlns="" id="{402F1CC8-FFC6-4EB6-B693-002E2CD32710}"/>
              </a:ext>
            </a:extLst>
          </p:cNvPr>
          <p:cNvSpPr/>
          <p:nvPr/>
        </p:nvSpPr>
        <p:spPr>
          <a:xfrm>
            <a:off x="6374296" y="3266662"/>
            <a:ext cx="516834" cy="12589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7953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979692" y="1848349"/>
            <a:ext cx="9875885" cy="4487078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7219312-7D54-4070-A772-2B6BFD70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983" y="1204679"/>
            <a:ext cx="3547352" cy="824600"/>
          </a:xfrm>
        </p:spPr>
        <p:txBody>
          <a:bodyPr>
            <a:normAutofit/>
          </a:bodyPr>
          <a:lstStyle/>
          <a:p>
            <a:r>
              <a:rPr lang="hr-HR" sz="3600" b="1" dirty="0"/>
              <a:t>Provjeri znanje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8312D38-5292-4E32-8FC8-E6E67AA94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611" y="2002450"/>
            <a:ext cx="101478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 </a:t>
            </a:r>
            <a:r>
              <a:rPr lang="hr-HR" dirty="0" smtClean="0">
                <a:hlinkClick r:id="rId4"/>
              </a:rPr>
              <a:t>–</a:t>
            </a:r>
            <a:r>
              <a:rPr lang="hr-HR" dirty="0" smtClean="0">
                <a:hlinkClick r:id="rId3"/>
              </a:rPr>
              <a:t> </a:t>
            </a:r>
            <a:r>
              <a:rPr lang="hr-HR" dirty="0">
                <a:hlinkClick r:id="rId3"/>
              </a:rPr>
              <a:t>Prijenos tvari kod biljaka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Kako tvari putuju kroz različite organizme II</a:t>
            </a:r>
            <a:endParaRPr lang="hr-HR" sz="3600" dirty="0"/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3E7057D-D4E7-4D29-8883-9F34EF6B35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9772" y="1587830"/>
            <a:ext cx="779234" cy="829239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EC6AF28-6B6B-420E-9C28-4FC515FB9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711" y="2029279"/>
            <a:ext cx="1117333" cy="111733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A6AE88A-2299-457B-847E-B348692DB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552" y="4091888"/>
            <a:ext cx="2093448" cy="209344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831781E-6761-420F-B684-3AB8E4514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711" y="3146612"/>
            <a:ext cx="1117333" cy="11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271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89941F1-1A9F-42A6-B6E9-427F7FAE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27" y="1320609"/>
            <a:ext cx="6456498" cy="999684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1. Prijenos tvari površinom tijela </a:t>
            </a:r>
            <a:r>
              <a:rPr lang="hr-HR" dirty="0">
                <a:solidFill>
                  <a:schemeClr val="accent4"/>
                </a:solidFill>
              </a:rPr>
              <a:t/>
            </a:r>
            <a:br>
              <a:rPr lang="hr-HR" dirty="0">
                <a:solidFill>
                  <a:schemeClr val="accent4"/>
                </a:solidFill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744CE27-2D79-48F3-887A-B2AA8A0E2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926" y="2197449"/>
            <a:ext cx="3651466" cy="333994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latin typeface="+mj-lt"/>
              </a:rPr>
              <a:t>Sjedilački organizmi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Spužve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Žarnjaci </a:t>
            </a:r>
          </a:p>
          <a:p>
            <a:pPr marL="0" indent="0">
              <a:buNone/>
            </a:pPr>
            <a:endParaRPr lang="hr-HR" sz="1800" dirty="0"/>
          </a:p>
          <a:p>
            <a:endParaRPr lang="hr-HR" sz="1800" dirty="0"/>
          </a:p>
        </p:txBody>
      </p:sp>
      <p:pic>
        <p:nvPicPr>
          <p:cNvPr id="14" name="Slika 13" descr="Slika na kojoj se prikazuje tlo, na otvorenom, biljka, suho&#10;&#10;Opis je automatski generiran">
            <a:extLst>
              <a:ext uri="{FF2B5EF4-FFF2-40B4-BE49-F238E27FC236}">
                <a16:creationId xmlns:a16="http://schemas.microsoft.com/office/drawing/2014/main" xmlns="" id="{73B46094-F7E1-4C11-83AB-34704F22D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4741912"/>
            <a:ext cx="4294583" cy="1836646"/>
          </a:xfrm>
          <a:prstGeom prst="rect">
            <a:avLst/>
          </a:prstGeom>
        </p:spPr>
      </p:pic>
      <p:pic>
        <p:nvPicPr>
          <p:cNvPr id="17" name="Slika 16" descr="Slika na kojoj se prikazuje morsko dno&#10;&#10;Opis je automatski generiran">
            <a:extLst>
              <a:ext uri="{FF2B5EF4-FFF2-40B4-BE49-F238E27FC236}">
                <a16:creationId xmlns:a16="http://schemas.microsoft.com/office/drawing/2014/main" xmlns="" id="{433CA796-3D35-40B5-B2B4-90FE0066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320609"/>
            <a:ext cx="4294582" cy="3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89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D213BAF-39C0-4707-A1B1-EA935120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963" y="1480003"/>
            <a:ext cx="5257800" cy="4573246"/>
          </a:xfrm>
        </p:spPr>
        <p:txBody>
          <a:bodyPr/>
          <a:lstStyle/>
          <a:p>
            <a:pPr marL="0" indent="0">
              <a:buNone/>
            </a:pPr>
            <a:r>
              <a:rPr lang="hr-HR" sz="3600" b="1" dirty="0">
                <a:latin typeface="+mj-lt"/>
              </a:rPr>
              <a:t>Nametnički organizmi</a:t>
            </a:r>
          </a:p>
          <a:p>
            <a:pPr marL="0" indent="0">
              <a:buNone/>
            </a:pPr>
            <a:endParaRPr lang="hr-HR" sz="36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r-HR" sz="3200" dirty="0"/>
              <a:t>Trakavica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Dječja glista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" name="Slika 9" descr="Slika na kojoj se prikazuje hrana, stol, povrće&#10;&#10;Opis je automatski generiran">
            <a:extLst>
              <a:ext uri="{FF2B5EF4-FFF2-40B4-BE49-F238E27FC236}">
                <a16:creationId xmlns:a16="http://schemas.microsoft.com/office/drawing/2014/main" xmlns="" id="{53D5FAD8-0B59-4A75-BB5A-09A28F98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931" y="1687518"/>
            <a:ext cx="6853877" cy="38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rava, gljive, na otvorenom, sjedenje&#10;&#10;Opis je automatski generiran">
            <a:extLst>
              <a:ext uri="{FF2B5EF4-FFF2-40B4-BE49-F238E27FC236}">
                <a16:creationId xmlns:a16="http://schemas.microsoft.com/office/drawing/2014/main" xmlns="" id="{912CC724-16F5-4E39-82C6-A86CE2F2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364" y="1248931"/>
            <a:ext cx="3388273" cy="4519109"/>
          </a:xfrm>
          <a:prstGeom prst="rect">
            <a:avLst/>
          </a:prstGeom>
        </p:spPr>
      </p:pic>
      <p:pic>
        <p:nvPicPr>
          <p:cNvPr id="4" name="Slika 3" descr="Slika na kojoj se prikazuje stablo, na otvorenom, biljka, trava&#10;&#10;Opis je automatski generiran">
            <a:extLst>
              <a:ext uri="{FF2B5EF4-FFF2-40B4-BE49-F238E27FC236}">
                <a16:creationId xmlns:a16="http://schemas.microsoft.com/office/drawing/2014/main" xmlns="" id="{68E6D81C-589F-4F20-9EC3-D109BAEB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259" y="1274419"/>
            <a:ext cx="4580835" cy="45579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3A59C05-ADFB-44E2-8E95-6FD7AB98A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169" y="1281139"/>
            <a:ext cx="3000794" cy="448690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F16B865B-C8D4-4C29-935D-4F9A5E24D670}"/>
              </a:ext>
            </a:extLst>
          </p:cNvPr>
          <p:cNvSpPr txBox="1"/>
          <p:nvPr/>
        </p:nvSpPr>
        <p:spPr>
          <a:xfrm>
            <a:off x="1518986" y="5846232"/>
            <a:ext cx="1144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gljive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B9BA767-5F4E-49D6-BE9E-A1222FBA0EC7}"/>
              </a:ext>
            </a:extLst>
          </p:cNvPr>
          <p:cNvSpPr txBox="1"/>
          <p:nvPr/>
        </p:nvSpPr>
        <p:spPr>
          <a:xfrm>
            <a:off x="5225441" y="5768040"/>
            <a:ext cx="870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alge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169FB88D-0E64-4FF8-8E79-48E58726EE5A}"/>
              </a:ext>
            </a:extLst>
          </p:cNvPr>
          <p:cNvSpPr txBox="1"/>
          <p:nvPr/>
        </p:nvSpPr>
        <p:spPr>
          <a:xfrm>
            <a:off x="8302132" y="5832350"/>
            <a:ext cx="202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mahovine  </a:t>
            </a:r>
          </a:p>
        </p:txBody>
      </p:sp>
    </p:spTree>
    <p:extLst>
      <p:ext uri="{BB962C8B-B14F-4D97-AF65-F5344CB8AC3E}">
        <p14:creationId xmlns:p14="http://schemas.microsoft.com/office/powerpoint/2010/main" xmlns="" val="16183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707C61B-9044-4645-AA23-2C5F23CA8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908" y="1798387"/>
            <a:ext cx="1957989" cy="7877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hr-HR" sz="3200" dirty="0"/>
          </a:p>
          <a:p>
            <a:r>
              <a:rPr lang="hr-HR" sz="5800" dirty="0"/>
              <a:t>Biljke</a:t>
            </a:r>
            <a:r>
              <a:rPr lang="hr-HR" sz="6500" dirty="0"/>
              <a:t> </a:t>
            </a:r>
          </a:p>
          <a:p>
            <a:endParaRPr lang="hr-HR" dirty="0"/>
          </a:p>
        </p:txBody>
      </p:sp>
      <p:pic>
        <p:nvPicPr>
          <p:cNvPr id="7" name="Slika 6" descr="Slika na kojoj se prikazuje na zatvorenom&#10;&#10;Opis je automatski generiran">
            <a:extLst>
              <a:ext uri="{FF2B5EF4-FFF2-40B4-BE49-F238E27FC236}">
                <a16:creationId xmlns:a16="http://schemas.microsoft.com/office/drawing/2014/main" xmlns="" id="{98F21393-5D55-4AF5-824B-52F8C51E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841" y="2698864"/>
            <a:ext cx="4024814" cy="38007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BB0F0E6-352A-43C2-AB18-1688623D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5770" y="1232770"/>
            <a:ext cx="4024814" cy="542560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1467253-7A5D-4523-A91E-C349BEC7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96423" y="5943450"/>
            <a:ext cx="639614" cy="71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D86A9FAB-CDD2-424C-BE26-D8B5EF19DFA1}"/>
              </a:ext>
            </a:extLst>
          </p:cNvPr>
          <p:cNvSpPr/>
          <p:nvPr/>
        </p:nvSpPr>
        <p:spPr>
          <a:xfrm>
            <a:off x="9270107" y="6039304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hlinkClick r:id="rId5"/>
              </a:rPr>
              <a:t>Vizualno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70C0"/>
                </a:solidFill>
              </a:rPr>
              <a:t>+</a:t>
            </a:r>
            <a:endParaRPr lang="hr-HR" sz="2800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8061225-26F9-4546-8BE2-02F89B09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7" y="1178117"/>
            <a:ext cx="7196390" cy="900477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2. Prijenos tvari  sustavom cijevi</a:t>
            </a:r>
            <a:br>
              <a:rPr lang="hr-HR" b="1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449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7EF90D-CD4C-40F6-9F20-475D891EE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534"/>
            <a:ext cx="9144000" cy="1379768"/>
          </a:xfrm>
        </p:spPr>
        <p:txBody>
          <a:bodyPr>
            <a:normAutofit/>
          </a:bodyPr>
          <a:lstStyle/>
          <a:p>
            <a:r>
              <a:rPr lang="hr-HR" sz="4800" b="1"/>
              <a:t>Otvoren ili zatvoren krvotok </a:t>
            </a:r>
            <a:endParaRPr lang="hr-HR" sz="4800" b="1" dirty="0"/>
          </a:p>
        </p:txBody>
      </p:sp>
      <p:pic>
        <p:nvPicPr>
          <p:cNvPr id="5" name="Slika 4" descr="Slika na kojoj se prikazuje beskralješnjak, mješinac, obrubnjak&#10;&#10;Opis je automatski generiran">
            <a:extLst>
              <a:ext uri="{FF2B5EF4-FFF2-40B4-BE49-F238E27FC236}">
                <a16:creationId xmlns:a16="http://schemas.microsoft.com/office/drawing/2014/main" xmlns="" id="{C24745C2-6076-4A1E-8B7F-F7D8AE5A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27" y="2058854"/>
            <a:ext cx="4641166" cy="46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36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0D711E3-AB19-4134-A379-A158F453A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5" y="158871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Povećanje tijela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Složenija građa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Pojava sustava organa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Sve veća potreba za energijom – hranom i kisikom</a:t>
            </a:r>
          </a:p>
        </p:txBody>
      </p:sp>
    </p:spTree>
    <p:extLst>
      <p:ext uri="{BB962C8B-B14F-4D97-AF65-F5344CB8AC3E}">
        <p14:creationId xmlns:p14="http://schemas.microsoft.com/office/powerpoint/2010/main" xmlns="" val="895481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407</Words>
  <Application>Microsoft Office PowerPoint</Application>
  <PresentationFormat>Custom</PresentationFormat>
  <Paragraphs>117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 Light</vt:lpstr>
      <vt:lpstr>Calibri</vt:lpstr>
      <vt:lpstr>Times New Roman</vt:lpstr>
      <vt:lpstr>Office Theme</vt:lpstr>
      <vt:lpstr>Zašto svi organizmi nemaju krvotok </vt:lpstr>
      <vt:lpstr>Što prikazuju slike?</vt:lpstr>
      <vt:lpstr>Slide 3</vt:lpstr>
      <vt:lpstr>1. Prijenos tvari površinom tijela  </vt:lpstr>
      <vt:lpstr>Slide 5</vt:lpstr>
      <vt:lpstr>Slide 6</vt:lpstr>
      <vt:lpstr>2. Prijenos tvari  sustavom cijevi </vt:lpstr>
      <vt:lpstr>Otvoren ili zatvoren krvotok </vt:lpstr>
      <vt:lpstr>Slide 9</vt:lpstr>
      <vt:lpstr>Slide 10</vt:lpstr>
      <vt:lpstr>Otvoreni krvotok </vt:lpstr>
      <vt:lpstr>Otvoreni krvotok </vt:lpstr>
      <vt:lpstr>Slide 13</vt:lpstr>
      <vt:lpstr>Slide 14</vt:lpstr>
      <vt:lpstr>Zatvoreni  krvotok </vt:lpstr>
      <vt:lpstr>Zatvoreni krvotok</vt:lpstr>
      <vt:lpstr>ZATVORENI KRVOTOK </vt:lpstr>
      <vt:lpstr>Građa srca </vt:lpstr>
      <vt:lpstr>Vodozemci  </vt:lpstr>
      <vt:lpstr>Gmazovi</vt:lpstr>
      <vt:lpstr>Ptice i sisavci</vt:lpstr>
      <vt:lpstr>Provjeri znanje </vt:lpstr>
      <vt:lpstr>Biljke i prijenos tvari</vt:lpstr>
      <vt:lpstr>Slide 24</vt:lpstr>
      <vt:lpstr>Slide 25</vt:lpstr>
      <vt:lpstr>Slide 26</vt:lpstr>
      <vt:lpstr>Biljke i prijenos tvari </vt:lpstr>
      <vt:lpstr>Slide 28</vt:lpstr>
      <vt:lpstr>IZLAZNA KARTICA</vt:lpstr>
      <vt:lpstr>Provjeri znanje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Zašto svi organizmi nemaju krvotok </dc:title>
  <dc:creator>LEOPOLDINA Vitković</dc:creator>
  <cp:lastModifiedBy>sk-mpovalec</cp:lastModifiedBy>
  <cp:revision>39</cp:revision>
  <dcterms:created xsi:type="dcterms:W3CDTF">2021-01-27T16:34:04Z</dcterms:created>
  <dcterms:modified xsi:type="dcterms:W3CDTF">2021-08-17T08:35:38Z</dcterms:modified>
</cp:coreProperties>
</file>